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16"/>
  </p:notesMasterIdLst>
  <p:handoutMasterIdLst>
    <p:handoutMasterId r:id="rId117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4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47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viewProps" Target="viewProps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15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23777" y="3832249"/>
            <a:ext cx="4320526" cy="92171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>
                    <a:lumMod val="50000"/>
                  </a:schemeClr>
                </a:solidFill>
              </a:rPr>
              <a:t>머신 러닝</a:t>
            </a:r>
            <a:endParaRPr lang="en-US" altLang="ko-KR" sz="6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머신 러닝 알고리즘이 지도 학습을 이용한 영상 분류 문제에 사용되고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사과와 바나나 영상을 구분하는 것도 분류이고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필기체 숫자를 인식하는 것도 열 개의 클래스 분류 문제에 해당함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이처럼 머신 러닝을 이용하여 분류를 수행할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학습된 분류 모델이 얼마나 제대로 동작하는지를 확인해야 하는 경우가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학습된 모델의 성능이 좋지 않다면 다른 머신 러닝 알고리즘을 선택하거나 영상에서 다른 특징 벡터를 추출하는 것을 고려해야 하기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사람이 사용할 수 있는 영상 데이터 전체를 학습에 사용하지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일부는 성능 측정을 위한 테스트 용도로 사용하기도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주어진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영상 중에서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개만 학습에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영상으로는 테스트를 수행하여 머신 러닝 분류 정확도를 계산하는 방식임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3526" cy="3610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316539" cy="3953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45932" cy="3885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266418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16045" cy="439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55999"/>
            <a:ext cx="8303082" cy="4632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110" y="1816004"/>
            <a:ext cx="8154003" cy="374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3069" cy="3083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88825"/>
            <a:ext cx="8260676" cy="243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83~84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설정한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Gamma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값은 사실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trainAuto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구한 값임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-&gt;train();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호출 코드 대신 다음 코드를 실행하고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창에 출력되는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Gamma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83~84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사용한 것임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025751"/>
            <a:ext cx="5742877" cy="103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알고리즘 종류에 따라서는 내부적으로 사용하는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의해 성능이 달라지기도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찾는 것이 또 하나의 해결해야 할 문제가 되기도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경우에는 훈련 데이터를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부분 집합으로 분할함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학습과 검증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(validation)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반복하면서 최적의 파라미터를 찾을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개씩 열 개의 부분 집합으로 분할함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아홉 개의 부분 집합으로 학습하고 나머지 한 개의 집합을 이용하여 성능을 검증함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검증을 위한 부분 집합을 바꿔 가면서 여러 번 학습과 검증을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작업을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수행하면서 가장 성능이 높게 나타나는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부분 집합으로 분할하여 학습과 검증을 반복하는 작업을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교차 검증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(k-fold cross-validation)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-&gt;train()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-&gt;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trainAuto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호출하면 상당히 오랜 시간 동안 학습이 진행됨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알아낸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-&gt;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trainAuto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-&gt;train()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것이 효율적임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프로그램을 실행하면 검은색으로 초기화된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창이 나타남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마우스로 숫자를 쓰고 키보드의           키를 누르면 인식된 결과 숫자가 콘솔 창에 나타남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프로그램에서 제대로 숫자가 인식된 영상의 예를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나타낸 영상은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실제로 마우스로 쓴 숫자 영상이며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숫자는 모두 정상적으로 인식됨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6785" y="3398063"/>
            <a:ext cx="628193" cy="29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15-14 </a:t>
            </a:r>
            <a:r>
              <a:rPr lang="en-US" altLang="ko-KR" sz="1600" b="1" dirty="0" err="1" smtClean="0"/>
              <a:t>svmdigits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예제 프로그램에서 인식에 성공한 영상의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76860"/>
            <a:ext cx="8347222" cy="33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정상적으로 인식되지 않은 필기체 숫자의 예를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인식되었고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인식됨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인식되었고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15-15(d)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적었지만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인식됨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숫자를 중앙이 아닌 한편으로 치우치게 적거나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숫자와 비슷한 형태로 쓴 경우에 잘못 인식하는 경우가 많이 발생함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15-15 </a:t>
            </a:r>
            <a:r>
              <a:rPr lang="en-US" altLang="ko-KR" sz="1600" b="1" dirty="0" err="1" smtClean="0"/>
              <a:t>svmdigits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예제 프로그램에서 인식에 실패한 영상의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7288213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알고리즘으로 훈련 데이터를 학습할 경우 훈련 데이터에 포함된 잡음 또는 이상치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(outlier)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영향을 고려해야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머신 러닝 분류 알고리즘이 훈련 데이터를 효과적으로 구분하는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찾으려고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훈련 데이터에 잘못된 정보가 섞여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설정하는 것이 좋은지 모호해질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빨간색 삼각형과 파란색 사각형 점을 구분하는 분류 문제임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가지 종류의 점을 완벽하게 구분하는 경계면은 분명 보라색 점선임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보라색 경계면은 훈련 데이터에 대해서는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정확하게 동작함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새로운 입력 데이터에 대해서는 오히려 정확도가 떨어질 수 있는 가능성을 포함하게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점은 각각 빨간색 삼각형과 파란색 사각형 분포와 동떨어진 위치에 존재함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잡음 또는 잘못 측정된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이상치일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가능성이 높기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보라색 점선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경계면보다는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오히려 녹색 실선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것이 실제 테스트에서 더 좋은 성능을 보여 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15-2 </a:t>
            </a:r>
            <a:r>
              <a:rPr lang="ko-KR" altLang="en-US" sz="1600" b="1" dirty="0" smtClean="0"/>
              <a:t>훈련 데이터에 이상치가 있을 경우의 분류 경계면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44323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머신 러닝 클래스는 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::ml::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추상 클래스를 상속받아 만들어짐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이름은 통계적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(statistical 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머신 러닝 알고리즘을 학습시키는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함수와 학습된 모델을 이용함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데이터에 대한 결과를 예측하는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가지고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만든 머신 러닝 구현 클래스는 각각의 머신 러닝 알고리즘에 해당하는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기능을 재정의하고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몇몇 클래스는 자신만의 학습 및 예측을 위한 멤버 함수를 따로 제공하기도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15-3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머신 러닝 클래스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76860"/>
            <a:ext cx="5943600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15-3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머신 러닝 클래스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76860"/>
            <a:ext cx="32639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클래스에서 학습을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219253"/>
            <a:ext cx="8059280" cy="224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layout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SampleTypes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ROW_SAMPLE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가상 함수로 선언되어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상속받은 클래스 객체에서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머신 러닝 알고리즘에 해당하는 방식으로 학습을 진행함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54421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15-1 </a:t>
            </a:r>
            <a:r>
              <a:rPr lang="en-US" altLang="ko-KR" sz="1600" b="1" dirty="0" err="1" smtClean="0"/>
              <a:t>SampleTypes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889856"/>
            <a:ext cx="74025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15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머신 러닝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머신 러닝과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k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이웃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벡터 머신</a:t>
            </a: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학습된 모델에 대해 테스트 데이터의 응답을 얻고 싶으면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958811" cy="2578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순수 가상 함수로 선언되어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머신 러닝 알고리즘 구현 클래스는 자신만의 알고리즘을 이용한 예측을 수행하도록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재정의하고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 머신 러닝 알고리즘 구현 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대신할 수 있는 고유의 예측 함수를 제공하기도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만들어진 머신 러닝 알고리즘 구현 클래스에 대한 간략한 설명을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표 </a:t>
            </a:r>
            <a:r>
              <a:rPr lang="en-US" altLang="ko-KR" sz="1600" b="1" dirty="0" smtClean="0"/>
              <a:t>15-2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머신 러닝 클래스 이름과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813940"/>
            <a:ext cx="8425174" cy="3495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표 </a:t>
            </a:r>
            <a:r>
              <a:rPr lang="en-US" altLang="ko-KR" sz="1600" b="1" dirty="0" smtClean="0"/>
              <a:t>15-2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머신 러닝 클래스 이름과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4" y="2276860"/>
            <a:ext cx="8424728" cy="347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표 </a:t>
            </a:r>
            <a:r>
              <a:rPr lang="en-US" altLang="ko-KR" sz="1600" b="1" dirty="0" smtClean="0"/>
              <a:t>15-2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머신 러닝 클래스 이름과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2288548"/>
            <a:ext cx="8496118" cy="206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15.2 k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최근접</a:t>
            </a:r>
            <a:r>
              <a:rPr lang="ko-KR" altLang="en-US" sz="2600" dirty="0" smtClean="0">
                <a:solidFill>
                  <a:schemeClr val="accent5"/>
                </a:solidFill>
              </a:rPr>
              <a:t> 이웃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k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k-Nearest Neighbor)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분류 또는 회귀에 사용되는 지도 학습 알고리즘의 하나임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분류에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공간에서 테스트 데이터와 가장 가까운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데이터를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데이터 중에서 가장 많은 클래스를 테스트 데이터의 클래스로 지정함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회귀 문제에 적용할 경우에는 테스트 데이터에 인접한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데이터 평균을 테스트 데이터 값으로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k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평면상에 파란색 사각형과 빨간색 삼각형 두 종류의 데이터가 분포되어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파란색과 빨간색 점들이 훈련 데이터이고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훈련 데이터는 두 개의 클래스로 구분되어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점들은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좌표로 표현되므로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특징 공간에 정의되어 있다고 표현할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녹색으로 표시한 새로운 점을 추가할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점을 파란색 사각형 클래스로 넣을 것인지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아니면 빨간색 삼각형 클래스로 넣을 것인지를 결정해야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방법은 새로 들어온 점과 가장 가까이 있는 훈련 데이터 점을 찾아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훈련 데이터 클래스와 같게 설정하는 것임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k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녹색 점과 가장 가까운 점은 빨간색 삼각형이므로 녹색 점을 빨간색 삼각형 클래스로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방법을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(NN, Nearest Neighbor)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 점에서 가장 가까운 도형은 빨간색 삼각형이지만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지점은 파란색 사각형이 더 많이 분포하는 지역이라고 판단할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 점을 파란색 사각형 클래스로 지정하는 것이 더욱 합리적일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방식으로 분류하는 방법을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k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15-4 </a:t>
            </a:r>
            <a:r>
              <a:rPr lang="en-US" altLang="ko-KR" sz="1600" b="1" dirty="0" err="1" smtClean="0"/>
              <a:t>kNN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알고리즘에 의한 점 분류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44196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15.1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머신 러닝과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k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알고리즘이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값으로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어떻게 설정하느냐에 따라 분류 및 회귀 결과가 달라질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최선의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결정하는 것은 주어진 데이터에 의존적임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커질수록 잡음 또는 이상치 데이터의 영향이 감소함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어느 정도 이상으로 커질 경우 오히려 분류 및 회귀 성능이 떨어질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알고리즘은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구현되어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포함되어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네임스페이스에 정의되어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멤버 함수를 사용하여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198572"/>
            <a:ext cx="7944980" cy="97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값을 변경하려면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setDefaultK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변경할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테스트 데이터의 응답을 구할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인자로 명시적으로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682" y="3429000"/>
            <a:ext cx="8045450" cy="123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기본적으로 분류를 위한 용도로 생성됨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분류가 아닌 회귀에 적용하려면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setIsClassifier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지정하여 호출해야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생성하고 속성을 설정한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학습을 진행할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실제적인 학습이 진행되지는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단순히 훈련 데이터와 레이블 데이터를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멤버 변수에 모두 저장하는 작업이 이루어짐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989" y="2795323"/>
            <a:ext cx="8044536" cy="98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훈련 데이터를 학습함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데이터에 대한 예측을 수행할 때에는 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::predict()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예측 결과와 관련된 정보를 더 많이 반환하기 때문에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717035"/>
            <a:ext cx="8001673" cy="2540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03057" cy="2234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평면에서 세 개의 클래스로 구성된 점들을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분류함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화면에 표시하는 예제 프로그램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(150, 150), (350, 150), (250, 400)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좌표를 중심으로 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분포의 점을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개씩 생성하여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훈련 데이터로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(499, 499)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사이의 모든 점에 대해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분류를 수행하여 그 결과를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색상으로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프로그램 실행 중 변경할 수 있도록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4062677"/>
            <a:ext cx="7974767" cy="220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36314" cy="4170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38565"/>
            <a:ext cx="8295314" cy="4125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16004"/>
            <a:ext cx="8233176" cy="47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(machine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주어진 데이터를 분석하여 규칙성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패턴 등을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의미 있는 정보를 추출하는 과정을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다수의 사과와 바나나 사진으로부터 사과와 바나나를 구분할 수 있는 특징 또는 규칙을 찾음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새로운 사진이 들어 왔을 때 이것이 사과인지 또는 바나나인지를 판별하는 작업이 머신 러닝이 하는 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데이터로부터 규칙을 찾아내는 과정을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(train)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훈련이라고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학습에 의해 결정된 규칙을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데이터를 학습된 모델에 입력으로 전달하고 결과를 판단하는 과정을 예측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(predict)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추론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(inference)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러닝은 크게 지도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(supervised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비지도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(unsupervised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구분함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학습은 정답을 알고 있는 데이터를 이용하여 학습을 진행하는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훈련 데이터에 대한 정답에 해당하는 내용을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(label)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42853" cy="3960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16004"/>
            <a:ext cx="8186388" cy="4710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338" y="1873611"/>
            <a:ext cx="7682724" cy="47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88825"/>
            <a:ext cx="8204921" cy="258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38" y="1928813"/>
            <a:ext cx="8266574" cy="2182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knnplane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실행하여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1, 3, 5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지정했을 때의 분류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경우의 분류 결과이고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경우에는 붉은색 영역에 가깝게 위치한 녹색 점과 녹색 영역에 가깝게 위치한 파란 점 때문에 클래스 경계면이 유난히 볼록하게 튀어나온 부분이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바꾸면 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다소 완만한 형태로 바뀌게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증가함에 따라 잡음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이상치에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해당하는 훈련 데이터 영향이 줄어드는 것으로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KNearest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15-5 </a:t>
            </a:r>
            <a:r>
              <a:rPr lang="en-US" altLang="ko-KR" sz="1600" b="1" dirty="0" err="1" smtClean="0"/>
              <a:t>kNN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알고리즘을 이용한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차원 점 분류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19253"/>
            <a:ext cx="8382770" cy="3474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러닝으로 특정 문제를 해결하려면 많은 양의 훈련 데이터가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러닝으로 필기체 숫자 인식을 수행하려면 충분히 많은 필기체 숫자 영상을 훈련 데이터로 사용해야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필기체 숫자가 적혀 있는 영상 파일을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코드가 설치된 폴더 아래에서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&lt;OPENCV-SRC&gt;\samples\data\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필기체 숫자가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적혀 있는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15-6 </a:t>
            </a:r>
            <a:r>
              <a:rPr lang="en-US" altLang="ko-KR" sz="1600" b="1" dirty="0" err="1" smtClean="0"/>
              <a:t>OpenCV</a:t>
            </a:r>
            <a:r>
              <a:rPr lang="ko-KR" altLang="en-US" sz="1600" b="1" dirty="0" smtClean="0"/>
              <a:t>에서 제공하는 필기체 숫자 영상</a:t>
            </a:r>
            <a:r>
              <a:rPr lang="en-US" altLang="ko-KR" sz="1600" b="1" dirty="0" smtClean="0"/>
              <a:t>(digits.png)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19253"/>
            <a:ext cx="8267242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숫자가 각각 가로로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세로로 다섯 개씩 적혀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숫자는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크기로 적혀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영상의 전체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2000×1000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영상을 이용하여 머신 러닝 알고리즘을 학습시키려면 각각의 숫자 영상을 부분 영상으로 추출하여 훈련 데이터를 생성해야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사과 사진과 바나나 사진을 구분하기 위해 지도 학습을 수행하려면 각각의 사진이 사과 사진인지 바나나 사진인지를 함께 알려 주어야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머신 러닝 알고리즘은 사과 사진과 바나나 사진을 구분 지을 수 있는 규칙을 찾기 위해 수학적 또는 논리적 연산을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데이터는 픽셀로 구성되어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픽셀 값을 그대로 머신 러닝 입력으로 사용하는 것은 그다지 흔치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왜냐하면 영상의 픽셀 값은 조명 변화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이동 및 회전 등에 의해 매우 민감하게 변화하기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머신 러닝 응용에서는 영상의 다양한 변환에도 크게 변경되지 않는 특징 정보를 추출하여 머신 러닝 입력으로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사과와 바나나 사진을 구분하는 용도라면 영상의 주된 색상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(hue)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객체 외곽선과 면적 비율 등이 유효한 특징으로 사용될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머신 러닝으로 영상을 인식 또는 분류할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영상으로부터 인식 목적에 적합한 특징 벡터를 추출하여 머신 러닝 입력으로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단순히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 픽셀 값 자체를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입력으로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영상에 적혀 있는 필기체 숫자들이 대체로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정중앙에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크기도 거의 일정하기 때문에 픽셀 값을 그대로 이용해도 충분한 인식 결과를 얻을 수 있기 때문임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숫자 영상 데이터를 훈련 데이터와 테스트 데이터로 구분하지 않고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5000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전체를 학습에 사용함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 픽셀 값 자체를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 행렬을 만드는 과정을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장의 숫자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크기임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픽셀 값을 모두 일렬로 늘어놓으면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1×400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행렬로 변환할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필기체 숫자 훈련 데이터 하나는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숫자 값으로 표현됨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공간에서의 한 점과 같음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있는 각각의 숫자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1×400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행렬로 바꿈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모두 세로로 쌓으면 전체 숫자 영상 데이터를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5000×400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행렬을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훈련 데이터로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15-7 </a:t>
            </a:r>
            <a:r>
              <a:rPr lang="ko-KR" altLang="en-US" sz="1600" b="1" dirty="0" smtClean="0"/>
              <a:t>픽셀 값 자체를 이용한 필기체 숫자 학습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334467"/>
            <a:ext cx="61468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필기체 숫자 영상을 학습시키려면 각 필기체 숫자 영상이 나타내는 숫자 값을 레이블 행렬로 함께 전달해야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레이블 행렬의 행 크기는 훈련 데이터 영상 개수와 같고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훈련 데이터 행렬에서 처음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행은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데이터임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행은 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데이터임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 행렬도 처음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행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같은 방식으로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원소를 모두 설정한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레이블 데이터로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영상으로부터 훈련 데이터 행렬과 레이블 데이터 행렬을 만듦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KNearest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학습시키는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이 절에서 만드는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학습을 위해 사용하는 함수임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3358"/>
            <a:ext cx="8062913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68680"/>
            <a:ext cx="7654181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05021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98" y="4753961"/>
            <a:ext cx="8075613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필기체 숫자 인식 성능을 확인하기 위해 사용자가 직접 마우스로 영상 위에 글씨를 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모델로 확인하는 인터페이스를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마우스 이벤트를 처리하여 영상에 그림을 그리는 함수를 만들어 사용할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on_mouse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마우스 왼쪽 버튼을 누른 상태에서 마우스를 움직이면 해당 위치에 두께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픽셀로 흰색 글씨를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4062677"/>
            <a:ext cx="8062913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16004"/>
            <a:ext cx="8024813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5272424"/>
            <a:ext cx="8062913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먼저 필기체 숫자 영상 데이터를 학습하는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영상 위에 글씨를 쓸 수 있게끔 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등록하는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 입력을 확인하여 사용자가            키를 누를 때마다 사용자가 그린 글씨를 인식하여 콘솔 창에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371393"/>
            <a:ext cx="8062913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23109" y="2777038"/>
            <a:ext cx="648879" cy="29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이처럼 영상 데이터를 사용하는 지도 학습에서는 먼저 다수의 훈련 영상에서 특징 벡터를 추출함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머신 러닝 알고리즘을 학습시킴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학습의 결과로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과정에서도 입력 영상으로부터 특징 벡터를 추출함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특징 벡터를 학습 모델 입력으로 전달하면 입력 영상이 어떤 영상인지에 대한 예측 결과를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37513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03592"/>
            <a:ext cx="8024813" cy="485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12113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986713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실행하면 검은색으로 초기화된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화면에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위에서 마우스를 이용하여 숫자를 그릴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키보드에서           키를 누르면 인식된 숫자가 콘솔 창에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필기체 숫자를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 중앙에 적당한 크기로 입력하면 대체로 정확하게 숫자를 인식하는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글씨 크기를 너무 크거나 작게 입력하면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중앙이 아닌 위치에 글씨를 입력할 경우에는 인식 결과가 잘못될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7292" y="2507288"/>
            <a:ext cx="624671" cy="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kNN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이용한 필기체 숫자 인식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15-8 </a:t>
            </a:r>
            <a:r>
              <a:rPr lang="en-US" altLang="ko-KR" sz="1600" b="1" dirty="0" err="1" smtClean="0"/>
              <a:t>KNearest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클래스를 이용한 필기체 숫자 인식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5613400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15.3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서포트</a:t>
            </a:r>
            <a:r>
              <a:rPr lang="ko-KR" altLang="en-US" sz="2600" dirty="0" smtClean="0">
                <a:solidFill>
                  <a:schemeClr val="accent5"/>
                </a:solidFill>
              </a:rPr>
              <a:t> 벡터 머신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(SVM, Support Vector Machine)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기본적으로 두 개의 클래스로 구성된 데이터를 가장 여유 있게 분리하는 초평면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hyperplane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찾는 머신 러닝 알고리즘임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초평면이란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클래스의 데이터를 분리하는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공간상의 평면을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공간상의 점들을 분리하는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단순한 직선 형태로 정의됨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공간상의 점들을 분리하는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공간에서의 평면의 방정식으로 표현할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지도 학습의 일종이며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분류와 회귀에 사용될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파란색 사각형과 빨간색 삼각형으로 표시된 두 클래스 점들의 분포를 보여 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클래스 점들을 구분하기 위한 직선은 매우 다양한 형태로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15-9(a)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직선은 모두 두 종류의 점들을 잘 분리함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직선은 조금만 왼쪽 또는 오른쪽으로 이동하면 분리에 실패할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직선은 왼쪽으로 조금 이동하는 것은 무난하지만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오른쪽으로 조금만 이동하면 분리에 실패하게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현상이 나타나는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직선이 모두 입력 점 데이터에 너무 가까이 위치하고 있기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그림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5-9(b)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직선은 두 클래스 점들 사이를 충분히 여유 있게 분할하고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직선에 해당하는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가까이 있는 빨간색 또는 파란색 점과의 거리를 마진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(margin)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이마진을 최대로 만드는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구하는 알고리즘임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15-9 SVM </a:t>
            </a:r>
            <a:r>
              <a:rPr lang="ko-KR" altLang="en-US" sz="1600" b="1" dirty="0" smtClean="0"/>
              <a:t>알고리즘으로 두 클래스의 점 분할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19253"/>
            <a:ext cx="7703417" cy="34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 </a:t>
            </a:r>
            <a:r>
              <a:rPr lang="ko-KR" altLang="en-US" sz="1600" b="1" dirty="0" smtClean="0"/>
              <a:t>지도 학습에 의한 영상 분류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231083" cy="3683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기본적으로 선형으로 분리 가능한 데이터에 적용할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실생활에서 사용하는 데이터는 선형으로 분리되지 않는 경우가 많음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이러한 경우에도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적용하기 위하여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커널 트릭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(kernel trick)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기법을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트릭이란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이용하여 입력 데이터 특징 공간 차원을 늘리는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데이터 차원에서는 선형으로 분리할 수 없었던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트릭으로 고차원 특징 공간으로 이동하면 선형으로 분리 가능한 형태로 바뀔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특징 공간 차원을 증가시켜서 데이터를 선형 분리하는 예를 살펴보자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좌표 평면상의 점 집합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= {(0,0), (1,1)}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{(1,0), (0,1)}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있다고 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클래스 점들을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15-10(a)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각각 파란색 사각형과 빨간색 삼각형으로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클래스 점들을 분리할 수 있는 직선은 존재하지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점들의 좌표에 가상의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좌표를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추가할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X = {(0,0,0), (1,1,0)}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{(1,0,1), (0,1,1)}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공간상에서의 점 집합으로 바뀌게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공간으로 변경된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점들을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15-10(b)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클래스 점들은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0.5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평면의 방정식을 이용하여 효과적으로 분리할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평면에서 선형 분리할 수 없었던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집합이 가상의 차원이 추가됨으로써 선형으로 분리할 수 있게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8414" y="3140965"/>
            <a:ext cx="1302905" cy="34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15-10 </a:t>
            </a:r>
            <a:r>
              <a:rPr lang="ko-KR" altLang="en-US" sz="1600" b="1" dirty="0" smtClean="0"/>
              <a:t>비선형 데이터에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트릭 적용하기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777" y="2219253"/>
            <a:ext cx="7876285" cy="312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가장 널리 사용하는 커널은 방사 기저 함수임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커널을 사용할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 값을 적절하게 설정해야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입력 데이터가 선형으로 분리가 가능하다면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것이 가장 빠르게 동작함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머신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머신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15-3 </a:t>
            </a:r>
            <a:r>
              <a:rPr lang="ko-KR" altLang="en-US" sz="1600" b="1" dirty="0" smtClean="0"/>
              <a:t>다양한 </a:t>
            </a:r>
            <a:r>
              <a:rPr lang="en-US" altLang="ko-KR" sz="1600" b="1" dirty="0" smtClean="0"/>
              <a:t>SVM </a:t>
            </a:r>
            <a:r>
              <a:rPr lang="ko-KR" altLang="en-US" sz="1600" b="1" dirty="0" err="1" smtClean="0"/>
              <a:t>커널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135813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같은 이름의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구현되어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포함되어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네임스페이스에 정의되어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구현된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유명한 오픈 소스 라이브러리인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기반으로 만들어짐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이용하려면 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멤버 함수를 사용하여 생성할 수 있음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774642"/>
            <a:ext cx="8058823" cy="97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학습하기 전에 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속성을 설정해야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대표적으로 설정해야 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속성에는 타입과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선택이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설정하는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852" y="3140965"/>
            <a:ext cx="8059280" cy="92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SVM::Types::C_SVC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사용하도록 초기화됨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SVM::Types::C_SVC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일반적인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분류 문제에서 사용되는 방식임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SVM::Types::C_SVC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아닌 다른 타입을 사용하려면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타입을 변경해야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SVM::Types::C_SVC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내부에서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적절하게 설정해야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작게 설정하면 훈련 데이터 중에 잘못 분류되는 데이터가 있어도 최대 마진을 선택함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크게 설정하면 마진이 작아지더라도 잘못 분류되는 데이터가 적어지도록 분류함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훈련 샘플 데이터에 잡음 또는 이상치 데이터가 많이 포함되어 있는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조금 크게 설정하는 것이 유리함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15-4 SVM::Types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76860"/>
            <a:ext cx="8318740" cy="275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설정하였으면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 사용할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8015961" cy="94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학습은 주로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(regression)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분류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(classification)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회귀는 연속된 수치 값을 예측하는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학생들의 키와 몸무게의 상관관계를 머신 러닝으로 학습함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학생의 키를 입력으로 주었을 때 몸무게를 예측하는 것은 회귀임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분류는 이산적인 값을 결과로 출력하는 머신 러닝임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사과를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바나나를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클래스라고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사진이 머신 러닝 입력으로 들어오면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나오게 설정하는 것은 분류임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영상이 사과인지 바나나인지를 구분하는 것을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(recognition)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부르지만 결국은 분류 문제에 해당함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KernelTypes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사용하도록 초기화됨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15-5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smtClean="0"/>
              <a:t>SVM::</a:t>
            </a:r>
            <a:r>
              <a:rPr lang="en-US" altLang="ko-KR" sz="1600" b="1" dirty="0" err="1" smtClean="0"/>
              <a:t>KernelTypes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151" y="2564895"/>
            <a:ext cx="69834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타입과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종류를 설정한 후에는 각각의 타입과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정의에 필요한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설정할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C, Nu, P, Degree, Gamma, Coef0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차례대로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1, 0, 0, 0, 1, 0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이름에 해당하는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setXXX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getXXX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값을 설정하거나 읽어 올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SVM::Types::C_SVC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KernelTypes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setGamma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적절한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Gamma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설정해야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생성하고 타입과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StatModel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학습시킬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사용하는 파라미터를 적절하게 설정하지 않으면 학습이 제대로 되지 않는 경우가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대부분의 훈련 데이터는 다차원간에서 다양한 분포와 형태를 갖기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어떻게 설정해야 학습이 잘 될 것인지를 직관적으로 알기 어려움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각각의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설정 가능한 값을 적용해 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성능이 좋은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자동으로 찾아 학습하는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trainAuto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40676" cy="313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173428" cy="423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평면에서 두 개의 클래스로 구성된 점들을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분류함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화면에 표시하는 예제 프로그램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이용하여 이 두 점들을 효과적으로 분리하는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구하여 화면에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198572"/>
            <a:ext cx="8087855" cy="2299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352014" cy="4229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12295" cy="423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698" y="1816004"/>
            <a:ext cx="8265041" cy="4411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241" y="1873611"/>
            <a:ext cx="8403712" cy="421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머신 러닝과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머신 러닝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비지도 학습은 훈련 데이터의 정답에 대한 정보 없이 오로지 데이터 자체만을 이용하는 학습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무작위로 섞여 있는 사과와 바나나 사진을 입력으로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사진을 두 개의 그룹으로 나누도록 학습시키는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정보만 적절하게 이용하여도 전체 사진을 사과 사진과 바나나 사진으로 구분할 수 있을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비지도 학습의 경우 분리된 두 개의 사진 집합이 무엇을 의미하는지는 알 수 없음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단지 두 사진 집합에서 서로 구분되는 특징을 이용하여 서로 분리하는 작업만 수행하는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비지도 학습은 주로 군집화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(clustering)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C_SVC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방사 기저 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학습을 위한 입력으로는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label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지정하였고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행렬의 모양과 원소 값을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타입이어야 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label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CV_32SC1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15-11 SVM </a:t>
            </a:r>
            <a:r>
              <a:rPr lang="ko-KR" altLang="en-US" sz="1600" b="1" dirty="0" smtClean="0"/>
              <a:t>학습을 위한 </a:t>
            </a:r>
            <a:r>
              <a:rPr lang="en-US" altLang="ko-KR" sz="1600" b="1" dirty="0" smtClean="0"/>
              <a:t>train</a:t>
            </a:r>
            <a:r>
              <a:rPr lang="ko-KR" altLang="en-US" sz="1600" b="1" dirty="0" smtClean="0"/>
              <a:t>과 </a:t>
            </a:r>
            <a:r>
              <a:rPr lang="en-US" altLang="ko-KR" sz="1600" b="1" dirty="0" smtClean="0"/>
              <a:t>label </a:t>
            </a:r>
            <a:r>
              <a:rPr lang="ko-KR" altLang="en-US" sz="1600" b="1" dirty="0" smtClean="0"/>
              <a:t>행렬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728424"/>
            <a:ext cx="4975465" cy="292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원으로 표시된 점들이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클래스이고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 점으로 표시된 점들은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전체 픽셀 좌표를 학습된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분류기의 테스트 데이터로 사용하여 그 결과를 빨간색 또는 녹색으로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방사 기저 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사용하였기 때문에 두 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곡선의 형태로 나타나는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커널 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KernelTypes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::LINEAR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점들을 세로로 양분하는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경계면이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사용하기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15-12 SVM </a:t>
            </a:r>
            <a:r>
              <a:rPr lang="ko-KR" altLang="en-US" sz="1600" b="1" dirty="0" smtClean="0"/>
              <a:t>알고리즘을 이용한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차원 점 분류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4018203" cy="4202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영상을 일정 크기의 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(cell)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셀을 합쳐 하나의 블록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(block)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필기체 숫자 영상 하나의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여기서는 셀 하나의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 하나의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10×10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 하나에서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히스토그램은 아홉 개의 빈으로 구성함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 하나에서는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9×4 = 36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빈으로 구성된 히스토그램 정보가 추출됨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블록은 보통 하나의 셀 단위로 이동하므로 가로로 세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세로로 세 개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필기체 숫자 영상 하나에서 만들어지는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벡터의 차원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36×9 = 324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결정됨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영상 하나에서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1×324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 행렬이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모두 세로로 쌓으면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5000×324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 행렬을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훈련 데이터로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15-13 HOG </a:t>
            </a:r>
            <a:r>
              <a:rPr lang="ko-KR" altLang="en-US" sz="1600" b="1" dirty="0" smtClean="0"/>
              <a:t>특징 벡터를 이용한 필기체 숫자 학습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669213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필기체 숫자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벡터를 추출하려면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임의의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추출하는 기능도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임의의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추출하려면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먼저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보행자 검출 시 사용한 설정을 기반으로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생성됨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10×10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블록을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생성하려면 다음의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564" y="4120284"/>
            <a:ext cx="8073568" cy="176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27153" cy="361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매우 많은 인자를 받도록 되어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뒷부분의 많은 인자는 기본값이 설정되어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blockSize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blockStride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cellSize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nbins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인자만 적절하게 지정하여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20×20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10×10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블록을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셀마다 아홉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히스토그램을 구하도록 설정하려면 다음과 같이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005070"/>
            <a:ext cx="7728383" cy="351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HOGDescriptor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::compute()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7929749" cy="308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HOG &amp; SVM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HOG &amp; SVM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필기체 숫자 인식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digits.png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HOG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벡터를 추출하여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학습시킴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svmdigits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15.2.3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설명한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knndigits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프로그램과 동작 방식이 거의 동일함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내부적으로 사용하는 머신 러닝 알고리즘과 머신 러닝에서 학습에 사용하는 특징 벡터 종류만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371393"/>
            <a:ext cx="7930236" cy="2729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4561</TotalTime>
  <Words>5074</Words>
  <Application>Microsoft Office PowerPoint</Application>
  <PresentationFormat>화면 슬라이드 쇼(4:3)</PresentationFormat>
  <Paragraphs>529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113</vt:i4>
      </vt:variant>
    </vt:vector>
  </HeadingPairs>
  <TitlesOfParts>
    <vt:vector size="123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15</vt:lpstr>
      <vt:lpstr>PowerPoint 프레젠테이션</vt:lpstr>
      <vt:lpstr>15.1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1. 머신 러닝과 OpenCV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2. OpenCV 머신 러닝 클래스</vt:lpstr>
      <vt:lpstr>15.2 k 최근접 이웃</vt:lpstr>
      <vt:lpstr>1. k 최근접 이웃</vt:lpstr>
      <vt:lpstr>1. k 최근접 이웃</vt:lpstr>
      <vt:lpstr>1. k 최근접 이웃</vt:lpstr>
      <vt:lpstr>1. k 최근접 이웃</vt:lpstr>
      <vt:lpstr>1. k 최근접 이웃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2. KNearest 클래스 사용하기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3. kNN을 이용한 필기체 숫자 인식</vt:lpstr>
      <vt:lpstr>15.3 서포트 벡터 머신</vt:lpstr>
      <vt:lpstr>1. 서포트 벡터 머신</vt:lpstr>
      <vt:lpstr>1. 서포트 벡터 머신</vt:lpstr>
      <vt:lpstr>1. 서포트 벡터 머신</vt:lpstr>
      <vt:lpstr>1. 서포트 벡터 머신</vt:lpstr>
      <vt:lpstr>1. 서포트 벡터 머신</vt:lpstr>
      <vt:lpstr>1. 서포트 벡터 머신</vt:lpstr>
      <vt:lpstr>1. 서포트 벡터 머신</vt:lpstr>
      <vt:lpstr>1. 서포트 벡터 머신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2. SVM 클래스 사용하기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  <vt:lpstr>3. HOG &amp; SVM 필기체 숫자 인식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953</cp:revision>
  <cp:lastPrinted>2016-08-10T06:58:55Z</cp:lastPrinted>
  <dcterms:created xsi:type="dcterms:W3CDTF">2013-04-05T19:58:06Z</dcterms:created>
  <dcterms:modified xsi:type="dcterms:W3CDTF">2019-04-30T06:27:21Z</dcterms:modified>
</cp:coreProperties>
</file>